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20"/>
  </p:notesMasterIdLst>
  <p:sldIdLst>
    <p:sldId id="257" r:id="rId2"/>
    <p:sldId id="258" r:id="rId3"/>
    <p:sldId id="264" r:id="rId4"/>
    <p:sldId id="277" r:id="rId5"/>
    <p:sldId id="276" r:id="rId6"/>
    <p:sldId id="278" r:id="rId7"/>
    <p:sldId id="265" r:id="rId8"/>
    <p:sldId id="285" r:id="rId9"/>
    <p:sldId id="266" r:id="rId10"/>
    <p:sldId id="267" r:id="rId11"/>
    <p:sldId id="280" r:id="rId12"/>
    <p:sldId id="279" r:id="rId13"/>
    <p:sldId id="281" r:id="rId14"/>
    <p:sldId id="268" r:id="rId15"/>
    <p:sldId id="282" r:id="rId16"/>
    <p:sldId id="283" r:id="rId17"/>
    <p:sldId id="274" r:id="rId18"/>
    <p:sldId id="275" r:id="rId19"/>
  </p:sldIdLst>
  <p:sldSz cx="12192000" cy="6858000"/>
  <p:notesSz cx="6858000" cy="9144000"/>
  <p:embeddedFontLst>
    <p:embeddedFont>
      <p:font typeface="Cambria Math" panose="02040503050406030204" pitchFamily="18" charset="0"/>
      <p:regular r:id="rId21"/>
    </p:embeddedFont>
    <p:embeddedFont>
      <p:font typeface="나눔스퀘어" panose="020B0600000101010101" pitchFamily="50" charset="-127"/>
      <p:regular r:id="rId22"/>
    </p:embeddedFont>
    <p:embeddedFont>
      <p:font typeface="나눔스퀘어 Bold" panose="020B0600000101010101" pitchFamily="50" charset="-127"/>
      <p:bold r:id="rId23"/>
    </p:embeddedFont>
    <p:embeddedFont>
      <p:font typeface="나눔스퀘어 ExtraBold" panose="020B0600000101010101" pitchFamily="50" charset="-127"/>
      <p:bold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9F8F5"/>
    <a:srgbClr val="F4F2EC"/>
    <a:srgbClr val="595959"/>
    <a:srgbClr val="B3C9DF"/>
    <a:srgbClr val="EAF0F6"/>
    <a:srgbClr val="E3EAFC"/>
    <a:srgbClr val="345FA6"/>
    <a:srgbClr val="4D79B7"/>
    <a:srgbClr val="145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074" autoAdjust="0"/>
    <p:restoredTop sz="78014" autoAdjust="0"/>
  </p:normalViewPr>
  <p:slideViewPr>
    <p:cSldViewPr snapToGrid="0">
      <p:cViewPr>
        <p:scale>
          <a:sx n="69" d="100"/>
          <a:sy n="69" d="100"/>
        </p:scale>
        <p:origin x="60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5E335B-DC12-4DD3-AC9A-95237ECFA237}" type="datetimeFigureOut">
              <a:rPr lang="ko-KR" altLang="en-US" smtClean="0"/>
              <a:t>2024-04-11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1FDAF-6DA9-4BA4-9EAF-AF2E6CEBC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126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지능형 정보처리 연구실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1396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865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594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194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00708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616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5358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0184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237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65008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6838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59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4555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51FDAF-6DA9-4BA4-9EAF-AF2E6CEBC9B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31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4705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425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153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882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87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8876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389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588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5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668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6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2024-04-08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98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잘린 사각형 5"/>
          <p:cNvSpPr/>
          <p:nvPr/>
        </p:nvSpPr>
        <p:spPr>
          <a:xfrm flipV="1">
            <a:off x="1622587" y="2636987"/>
            <a:ext cx="5788467" cy="966889"/>
          </a:xfrm>
          <a:prstGeom prst="snip1Rect">
            <a:avLst>
              <a:gd name="adj" fmla="val 50000"/>
            </a:avLst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 rot="18900000">
            <a:off x="4043210" y="3470291"/>
            <a:ext cx="6008914" cy="0"/>
          </a:xfrm>
          <a:prstGeom prst="line">
            <a:avLst/>
          </a:prstGeom>
          <a:ln>
            <a:solidFill>
              <a:srgbClr val="345F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직사각형 114"/>
          <p:cNvSpPr/>
          <p:nvPr/>
        </p:nvSpPr>
        <p:spPr>
          <a:xfrm>
            <a:off x="7873586" y="3719073"/>
            <a:ext cx="1026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345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정윤희</a:t>
            </a:r>
            <a:endParaRPr lang="en-US" altLang="ko-KR" sz="2400" dirty="0">
              <a:solidFill>
                <a:srgbClr val="345FA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직각 삼각형 1"/>
          <p:cNvSpPr/>
          <p:nvPr/>
        </p:nvSpPr>
        <p:spPr>
          <a:xfrm rot="14194807">
            <a:off x="7313880" y="3340487"/>
            <a:ext cx="300935" cy="326285"/>
          </a:xfrm>
          <a:prstGeom prst="rtTriangle">
            <a:avLst/>
          </a:prstGeom>
          <a:solidFill>
            <a:srgbClr val="345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31630-8B0A-42D4-9D2A-2E3266D4584D}"/>
              </a:ext>
            </a:extLst>
          </p:cNvPr>
          <p:cNvSpPr txBox="1"/>
          <p:nvPr/>
        </p:nvSpPr>
        <p:spPr>
          <a:xfrm>
            <a:off x="2498098" y="2828043"/>
            <a:ext cx="37715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IIPL 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인턴 </a:t>
            </a:r>
            <a:r>
              <a:rPr lang="en-US" altLang="ko-KR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주차 보고</a:t>
            </a:r>
          </a:p>
        </p:txBody>
      </p:sp>
    </p:spTree>
    <p:extLst>
      <p:ext uri="{BB962C8B-B14F-4D97-AF65-F5344CB8AC3E}">
        <p14:creationId xmlns:p14="http://schemas.microsoft.com/office/powerpoint/2010/main" val="32994189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8BD7E8-D1C6-182A-FF0E-7CD24C9CCE86}"/>
              </a:ext>
            </a:extLst>
          </p:cNvPr>
          <p:cNvSpPr/>
          <p:nvPr/>
        </p:nvSpPr>
        <p:spPr>
          <a:xfrm>
            <a:off x="1040235" y="1001013"/>
            <a:ext cx="7742818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cs231n 4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E38B4F98-73A6-E251-0F2E-CAFB34475806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4D00DD-3DA5-4EEA-A699-6C1B255FB0C6}"/>
              </a:ext>
            </a:extLst>
          </p:cNvPr>
          <p:cNvSpPr/>
          <p:nvPr/>
        </p:nvSpPr>
        <p:spPr>
          <a:xfrm>
            <a:off x="1040235" y="3131263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GD: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작은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loss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만드는 가중치를 찾아가는 과정인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optimization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사용되는 방식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FA7F4D-1217-427B-902B-9F86A10DADEC}"/>
              </a:ext>
            </a:extLst>
          </p:cNvPr>
          <p:cNvSpPr/>
          <p:nvPr/>
        </p:nvSpPr>
        <p:spPr>
          <a:xfrm>
            <a:off x="1040235" y="3637213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 복잡해질 수록 모든 값 미분 힘듦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computational graphs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C86FC0-C507-4AF4-8090-3302D77FE522}"/>
              </a:ext>
            </a:extLst>
          </p:cNvPr>
          <p:cNvSpPr/>
          <p:nvPr/>
        </p:nvSpPr>
        <p:spPr>
          <a:xfrm>
            <a:off x="1155032" y="1732547"/>
            <a:ext cx="7892715" cy="1260229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8634FD-2D4E-473D-B428-E6F45648A7C4}"/>
              </a:ext>
            </a:extLst>
          </p:cNvPr>
          <p:cNvSpPr/>
          <p:nvPr/>
        </p:nvSpPr>
        <p:spPr>
          <a:xfrm>
            <a:off x="1364333" y="1818459"/>
            <a:ext cx="72141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- 3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예시를 통한 가중치 계산하는 방법 다룸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(Back propagation)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05B26A-0FA2-4D93-BA81-BDD55BED8393}"/>
              </a:ext>
            </a:extLst>
          </p:cNvPr>
          <p:cNvSpPr/>
          <p:nvPr/>
        </p:nvSpPr>
        <p:spPr>
          <a:xfrm>
            <a:off x="1364333" y="2307505"/>
            <a:ext cx="72141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Neural Network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BC730F8-9E2C-41EF-B65A-90B92DAEB3BB}"/>
              </a:ext>
            </a:extLst>
          </p:cNvPr>
          <p:cNvSpPr/>
          <p:nvPr/>
        </p:nvSpPr>
        <p:spPr>
          <a:xfrm>
            <a:off x="1040235" y="4153875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Backpropagation: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오차를 거슬러 올라가며 각각의 파라미터에 대한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gradient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계산하는 과정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7B9573E-EA0B-4152-BB1E-8B4DA049F14A}"/>
              </a:ext>
            </a:extLst>
          </p:cNvPr>
          <p:cNvSpPr/>
          <p:nvPr/>
        </p:nvSpPr>
        <p:spPr>
          <a:xfrm>
            <a:off x="1364333" y="4670537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local gradient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구하고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chain rule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이용해 재귀적으로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upstream gradient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구함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4EE4DDA-9E50-4F1E-8389-6BCDD1DC02ED}"/>
              </a:ext>
            </a:extLst>
          </p:cNvPr>
          <p:cNvSpPr/>
          <p:nvPr/>
        </p:nvSpPr>
        <p:spPr>
          <a:xfrm>
            <a:off x="1040234" y="5176487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Computational graphs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gate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일반화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쉽게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편미분값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반환 가능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D7AF98-F6D9-4DE3-9EFC-A7F9276FCFDB}"/>
              </a:ext>
            </a:extLst>
          </p:cNvPr>
          <p:cNvSpPr/>
          <p:nvPr/>
        </p:nvSpPr>
        <p:spPr>
          <a:xfrm>
            <a:off x="1364333" y="5660938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Add gate: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현재의 가중치 다음 단계로 뿌림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(gradient distributor)</a:t>
            </a:r>
          </a:p>
        </p:txBody>
      </p:sp>
    </p:spTree>
    <p:extLst>
      <p:ext uri="{BB962C8B-B14F-4D97-AF65-F5344CB8AC3E}">
        <p14:creationId xmlns:p14="http://schemas.microsoft.com/office/powerpoint/2010/main" val="1479611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4D00DD-3DA5-4EEA-A699-6C1B255FB0C6}"/>
              </a:ext>
            </a:extLst>
          </p:cNvPr>
          <p:cNvSpPr/>
          <p:nvPr/>
        </p:nvSpPr>
        <p:spPr>
          <a:xfrm>
            <a:off x="1040234" y="2572517"/>
            <a:ext cx="9872407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input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output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사이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hidden layer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추가함으로써 한 개의 클래스에도 여러 개의 분류기가 생겨 다양한 특징을 잡아 분류할 수 있게 됨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2D7AF98-F6D9-4DE3-9EFC-A7F9276FCFDB}"/>
              </a:ext>
            </a:extLst>
          </p:cNvPr>
          <p:cNvSpPr/>
          <p:nvPr/>
        </p:nvSpPr>
        <p:spPr>
          <a:xfrm>
            <a:off x="1364333" y="995807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Max gate: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값에 부여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0BB6826-9041-4C71-909D-2F72D0D4BC5C}"/>
              </a:ext>
            </a:extLst>
          </p:cNvPr>
          <p:cNvSpPr/>
          <p:nvPr/>
        </p:nvSpPr>
        <p:spPr>
          <a:xfrm>
            <a:off x="1364333" y="1447492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mul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gate: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서로의 값을 바꿔 줌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모서리가 둥근 직사각형 10">
            <a:extLst>
              <a:ext uri="{FF2B5EF4-FFF2-40B4-BE49-F238E27FC236}">
                <a16:creationId xmlns:a16="http://schemas.microsoft.com/office/drawing/2014/main" id="{60E406D2-4C57-482B-B04F-28361D30E36A}"/>
              </a:ext>
            </a:extLst>
          </p:cNvPr>
          <p:cNvSpPr/>
          <p:nvPr/>
        </p:nvSpPr>
        <p:spPr>
          <a:xfrm>
            <a:off x="841361" y="2239255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5122C66-953D-4379-B62A-13D5D9C668AE}"/>
              </a:ext>
            </a:extLst>
          </p:cNvPr>
          <p:cNvSpPr/>
          <p:nvPr/>
        </p:nvSpPr>
        <p:spPr>
          <a:xfrm>
            <a:off x="1131317" y="2016064"/>
            <a:ext cx="2938878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Neural Network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F6BC68-7F2C-4A47-BE29-9839CB935E9C}"/>
              </a:ext>
            </a:extLst>
          </p:cNvPr>
          <p:cNvSpPr/>
          <p:nvPr/>
        </p:nvSpPr>
        <p:spPr>
          <a:xfrm>
            <a:off x="1040234" y="3604330"/>
            <a:ext cx="9872407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FC layer(Dense layer) -&gt; 1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배열의 형태로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평탄화된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행렬 통해 이미지 분류에 사용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3BC773D-7FEE-4657-AA33-4477EF0FE689}"/>
              </a:ext>
            </a:extLst>
          </p:cNvPr>
          <p:cNvSpPr/>
          <p:nvPr/>
        </p:nvSpPr>
        <p:spPr>
          <a:xfrm>
            <a:off x="1516733" y="4098738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분류 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차원에서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1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차원으로의 데이터 변환을 했어야 함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형상 무시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60C562D-3260-4D1F-951A-237EDEE6CF65}"/>
              </a:ext>
            </a:extLst>
          </p:cNvPr>
          <p:cNvSpPr/>
          <p:nvPr/>
        </p:nvSpPr>
        <p:spPr>
          <a:xfrm>
            <a:off x="1040234" y="4647466"/>
            <a:ext cx="9872407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분류에 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 layer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92B1951-BCBC-4B1D-902D-59D41ECDB6B9}"/>
              </a:ext>
            </a:extLst>
          </p:cNvPr>
          <p:cNvSpPr/>
          <p:nvPr/>
        </p:nvSpPr>
        <p:spPr>
          <a:xfrm>
            <a:off x="1516733" y="5141874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고차원의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 map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학습하여 최종적인 분류 수행 위함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939111F-261D-489A-B0F8-FD5CEA3B17B3}"/>
              </a:ext>
            </a:extLst>
          </p:cNvPr>
          <p:cNvSpPr/>
          <p:nvPr/>
        </p:nvSpPr>
        <p:spPr>
          <a:xfrm>
            <a:off x="1516733" y="5706158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Image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고해상도가 될 경우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매개변수 수가 많아져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과적합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 가능성 존재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7417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28BD7E8-D1C6-182A-FF0E-7CD24C9CCE86}"/>
              </a:ext>
            </a:extLst>
          </p:cNvPr>
          <p:cNvSpPr/>
          <p:nvPr/>
        </p:nvSpPr>
        <p:spPr>
          <a:xfrm>
            <a:off x="1040235" y="1001013"/>
            <a:ext cx="7742818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cs231n 5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강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E38B4F98-73A6-E251-0F2E-CAFB34475806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4D00DD-3DA5-4EEA-A699-6C1B255FB0C6}"/>
              </a:ext>
            </a:extLst>
          </p:cNvPr>
          <p:cNvSpPr/>
          <p:nvPr/>
        </p:nvSpPr>
        <p:spPr>
          <a:xfrm>
            <a:off x="1040235" y="3131263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Convolution Layer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 Layer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포함하지 못했던 공간 정보를 포함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CC86FC0-C507-4AF4-8090-3302D77FE522}"/>
              </a:ext>
            </a:extLst>
          </p:cNvPr>
          <p:cNvSpPr/>
          <p:nvPr/>
        </p:nvSpPr>
        <p:spPr>
          <a:xfrm>
            <a:off x="1155032" y="1732547"/>
            <a:ext cx="7892715" cy="1260229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8634FD-2D4E-473D-B428-E6F45648A7C4}"/>
              </a:ext>
            </a:extLst>
          </p:cNvPr>
          <p:cNvSpPr/>
          <p:nvPr/>
        </p:nvSpPr>
        <p:spPr>
          <a:xfrm>
            <a:off x="1364333" y="1818459"/>
            <a:ext cx="72141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CNN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역사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D05B26A-0FA2-4D93-BA81-BDD55BED8393}"/>
              </a:ext>
            </a:extLst>
          </p:cNvPr>
          <p:cNvSpPr/>
          <p:nvPr/>
        </p:nvSpPr>
        <p:spPr>
          <a:xfrm>
            <a:off x="1364333" y="2307505"/>
            <a:ext cx="721418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CNN architecture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BF2CC1-B35D-41C3-8F09-214DD409880B}"/>
              </a:ext>
            </a:extLst>
          </p:cNvPr>
          <p:cNvSpPr/>
          <p:nvPr/>
        </p:nvSpPr>
        <p:spPr>
          <a:xfrm>
            <a:off x="1516733" y="3640890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Dot product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통해 이미지 전체가 아닌 공간별 특징을 추출하기 때문 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3E8864-DE56-474E-B9E2-BB9EC1A08668}"/>
              </a:ext>
            </a:extLst>
          </p:cNvPr>
          <p:cNvSpPr/>
          <p:nvPr/>
        </p:nvSpPr>
        <p:spPr>
          <a:xfrm>
            <a:off x="1040235" y="4158839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계층별 필터마다 무엇을 시각화한 건지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B2AE7E4-3E3D-4F04-8173-C955DF75F916}"/>
              </a:ext>
            </a:extLst>
          </p:cNvPr>
          <p:cNvSpPr/>
          <p:nvPr/>
        </p:nvSpPr>
        <p:spPr>
          <a:xfrm>
            <a:off x="1516733" y="4668466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어떻게 생겨야 해당 뉴런의 활성화를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최대화시킬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수 있는지 나타낸 것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0BA7E3-8519-4CE7-8033-49FF520F5043}"/>
              </a:ext>
            </a:extLst>
          </p:cNvPr>
          <p:cNvSpPr/>
          <p:nvPr/>
        </p:nvSpPr>
        <p:spPr>
          <a:xfrm>
            <a:off x="1040235" y="5143555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Stride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05ADE1-A8DD-4C7E-8E75-54493FB41A66}"/>
              </a:ext>
            </a:extLst>
          </p:cNvPr>
          <p:cNvSpPr/>
          <p:nvPr/>
        </p:nvSpPr>
        <p:spPr>
          <a:xfrm>
            <a:off x="1516733" y="5653182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Activation map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사이즈를 줄이고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FC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파라미터 수도 줄이는 목적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5146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BF2CC1-B35D-41C3-8F09-214DD409880B}"/>
              </a:ext>
            </a:extLst>
          </p:cNvPr>
          <p:cNvSpPr/>
          <p:nvPr/>
        </p:nvSpPr>
        <p:spPr>
          <a:xfrm>
            <a:off x="6713621" y="1518583"/>
            <a:ext cx="4981074" cy="2356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 layer: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입력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 ~ Pool: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특징 뽑아내고 차원 낮추는 과정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FC: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점수화시켜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어떤 분류에 해당하는 이미지인지 결정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791210C3-7B6A-40B4-930F-ABCF1EF137DD}"/>
              </a:ext>
            </a:extLst>
          </p:cNvPr>
          <p:cNvSpPr/>
          <p:nvPr/>
        </p:nvSpPr>
        <p:spPr>
          <a:xfrm>
            <a:off x="841361" y="1213258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5814DA7-95BC-4EBC-BF92-8C72700AE314}"/>
              </a:ext>
            </a:extLst>
          </p:cNvPr>
          <p:cNvSpPr/>
          <p:nvPr/>
        </p:nvSpPr>
        <p:spPr>
          <a:xfrm>
            <a:off x="1131317" y="967278"/>
            <a:ext cx="2938878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ConvNet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구조</a:t>
            </a:r>
            <a:endParaRPr lang="en-US" altLang="ko-KR" sz="2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05C94F-C65B-4FFE-9609-BCFC6554B4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 b="7745"/>
          <a:stretch/>
        </p:blipFill>
        <p:spPr>
          <a:xfrm>
            <a:off x="995362" y="1518583"/>
            <a:ext cx="5718259" cy="2682525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4BD1511-8740-4037-AFA7-5929210EF400}"/>
              </a:ext>
            </a:extLst>
          </p:cNvPr>
          <p:cNvSpPr/>
          <p:nvPr/>
        </p:nvSpPr>
        <p:spPr>
          <a:xfrm>
            <a:off x="1040235" y="4320163"/>
            <a:ext cx="955958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Pooling Layer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61C37B0-B154-445A-89AB-CD3E0BB48554}"/>
              </a:ext>
            </a:extLst>
          </p:cNvPr>
          <p:cNvSpPr/>
          <p:nvPr/>
        </p:nvSpPr>
        <p:spPr>
          <a:xfrm>
            <a:off x="1516733" y="4829790"/>
            <a:ext cx="1011153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Spatial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차원에 대한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downsampling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위해 사용 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0175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62D9DF4-4AA2-3FD1-F584-E2013DB2C54F}"/>
              </a:ext>
            </a:extLst>
          </p:cNvPr>
          <p:cNvSpPr/>
          <p:nvPr/>
        </p:nvSpPr>
        <p:spPr>
          <a:xfrm>
            <a:off x="1088060" y="2065368"/>
            <a:ext cx="1798831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u="sng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Main idea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8DDD739-91DC-DD2E-AE22-790942CD1F1A}"/>
              </a:ext>
            </a:extLst>
          </p:cNvPr>
          <p:cNvSpPr/>
          <p:nvPr/>
        </p:nvSpPr>
        <p:spPr>
          <a:xfrm>
            <a:off x="1088059" y="1012078"/>
            <a:ext cx="9479792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ResNet</a:t>
            </a: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(Deep Residual Learning for Image Recognition) </a:t>
            </a:r>
            <a:r>
              <a:rPr lang="ko-KR" altLang="en-US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논문 리뷰</a:t>
            </a:r>
            <a:endParaRPr lang="en-US" altLang="ko-KR" sz="24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3F3D8D13-20B1-8DC6-119C-DC93CB67FE6F}"/>
              </a:ext>
            </a:extLst>
          </p:cNvPr>
          <p:cNvSpPr/>
          <p:nvPr/>
        </p:nvSpPr>
        <p:spPr>
          <a:xfrm>
            <a:off x="809885" y="1285089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0AF65A-B38E-46CF-9D97-6CAF9EC2A480}"/>
              </a:ext>
            </a:extLst>
          </p:cNvPr>
          <p:cNvSpPr txBox="1"/>
          <p:nvPr/>
        </p:nvSpPr>
        <p:spPr>
          <a:xfrm>
            <a:off x="1088059" y="1622665"/>
            <a:ext cx="60938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https://arxiv.org/pdf/1512.03385.pdf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303E57-5403-49D7-A3A4-C9E7C0968C36}"/>
              </a:ext>
            </a:extLst>
          </p:cNvPr>
          <p:cNvSpPr/>
          <p:nvPr/>
        </p:nvSpPr>
        <p:spPr>
          <a:xfrm>
            <a:off x="1088060" y="2544050"/>
            <a:ext cx="6736591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Model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깊게 쌓을수록 성능이 좋아질 것을 기대함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0071DF-6EC8-4FF1-BA44-4C5E6E83CA7C}"/>
              </a:ext>
            </a:extLst>
          </p:cNvPr>
          <p:cNvSpPr/>
          <p:nvPr/>
        </p:nvSpPr>
        <p:spPr>
          <a:xfrm>
            <a:off x="1088060" y="3004293"/>
            <a:ext cx="10550946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but, overfitting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이나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vanishing gradient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문제로 성능이 항상 좋지는 않다는 것 인지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718DD124-16E2-47C1-B34F-AF0053951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059" y="3597340"/>
            <a:ext cx="6178515" cy="2171502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B8D79-D67A-4A86-85D6-8041DCCCBDCD}"/>
              </a:ext>
            </a:extLst>
          </p:cNvPr>
          <p:cNvSpPr/>
          <p:nvPr/>
        </p:nvSpPr>
        <p:spPr>
          <a:xfrm>
            <a:off x="7484506" y="3682816"/>
            <a:ext cx="3893243" cy="105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 모델일수록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optimize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어렵다는 가설을 세움</a:t>
            </a:r>
            <a:endParaRPr lang="en-US" altLang="ko-KR" sz="2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E2970-71C1-4D41-9C65-A1E55F52E484}"/>
              </a:ext>
            </a:extLst>
          </p:cNvPr>
          <p:cNvSpPr/>
          <p:nvPr/>
        </p:nvSpPr>
        <p:spPr>
          <a:xfrm>
            <a:off x="7510413" y="4764802"/>
            <a:ext cx="4111176" cy="143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불필요하게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하다면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 수 있도록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edge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추가된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residual block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만들자</a:t>
            </a: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7916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303E57-5403-49D7-A3A4-C9E7C0968C36}"/>
              </a:ext>
            </a:extLst>
          </p:cNvPr>
          <p:cNvSpPr/>
          <p:nvPr/>
        </p:nvSpPr>
        <p:spPr>
          <a:xfrm>
            <a:off x="2294959" y="5236341"/>
            <a:ext cx="1889325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H(x) – y = 0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20071DF-6EC8-4FF1-BA44-4C5E6E83CA7C}"/>
              </a:ext>
            </a:extLst>
          </p:cNvPr>
          <p:cNvSpPr/>
          <p:nvPr/>
        </p:nvSpPr>
        <p:spPr>
          <a:xfrm>
            <a:off x="875007" y="4177205"/>
            <a:ext cx="5201959" cy="105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들어올 때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함수를 통해 </a:t>
            </a:r>
            <a:r>
              <a:rPr lang="ko-KR" altLang="en-US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매핑되어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target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같아지도록 학습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B8D79-D67A-4A86-85D6-8041DCCCBDCD}"/>
              </a:ext>
            </a:extLst>
          </p:cNvPr>
          <p:cNvSpPr/>
          <p:nvPr/>
        </p:nvSpPr>
        <p:spPr>
          <a:xfrm>
            <a:off x="6350831" y="4180142"/>
            <a:ext cx="5016867" cy="105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Skip connection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두어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H(x) = F(x) + x 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형태로 매핑하고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F(x)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되도록 학습</a:t>
            </a:r>
            <a:endParaRPr lang="en-US" altLang="ko-KR" sz="2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9E2970-71C1-4D41-9C65-A1E55F52E484}"/>
              </a:ext>
            </a:extLst>
          </p:cNvPr>
          <p:cNvSpPr/>
          <p:nvPr/>
        </p:nvSpPr>
        <p:spPr>
          <a:xfrm>
            <a:off x="6350831" y="5355704"/>
            <a:ext cx="5016867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*왜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되도록 학습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모델처럼 특정 값인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목표로 하는 것이 학습이 잘 됨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52E3424-B9B3-4271-BF57-4ABA14C53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5446" y="1347627"/>
            <a:ext cx="7560713" cy="271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4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개인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37B8D79-D67A-4A86-85D6-8041DCCCBDCD}"/>
              </a:ext>
            </a:extLst>
          </p:cNvPr>
          <p:cNvSpPr/>
          <p:nvPr/>
        </p:nvSpPr>
        <p:spPr>
          <a:xfrm>
            <a:off x="6950167" y="1834313"/>
            <a:ext cx="4721415" cy="3598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Details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Batch norm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본격적으로 사용하고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dropout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제외함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SGD + Momentum(0.9)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Xavier/2 initialization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Learning rate: 0.1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Mini-batch size: 256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3DEEB-FF9F-4A68-A268-AD4F56A4C7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8" y="1420757"/>
            <a:ext cx="6235902" cy="442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707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향후 활동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모서리가 둥근 직사각형 10">
            <a:extLst>
              <a:ext uri="{FF2B5EF4-FFF2-40B4-BE49-F238E27FC236}">
                <a16:creationId xmlns:a16="http://schemas.microsoft.com/office/drawing/2014/main" id="{AE4E1B36-13F0-7C55-F0B1-0E1F1B2DE5A5}"/>
              </a:ext>
            </a:extLst>
          </p:cNvPr>
          <p:cNvSpPr/>
          <p:nvPr/>
        </p:nvSpPr>
        <p:spPr>
          <a:xfrm>
            <a:off x="741075" y="1271451"/>
            <a:ext cx="1323935" cy="3720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향후활동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5F9F344F-FA8F-E4A7-A884-298A4637B7BE}"/>
              </a:ext>
            </a:extLst>
          </p:cNvPr>
          <p:cNvSpPr/>
          <p:nvPr/>
        </p:nvSpPr>
        <p:spPr>
          <a:xfrm>
            <a:off x="1343170" y="2402500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9793EC2-0D5E-7582-B6B5-049DD937575F}"/>
              </a:ext>
            </a:extLst>
          </p:cNvPr>
          <p:cNvSpPr/>
          <p:nvPr/>
        </p:nvSpPr>
        <p:spPr>
          <a:xfrm>
            <a:off x="1633125" y="2156520"/>
            <a:ext cx="9363738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CIFAR-10 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 데이터셋을 </a:t>
            </a: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pre-trained model 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사용해 </a:t>
            </a: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training 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모서리가 둥근 직사각형 10">
            <a:extLst>
              <a:ext uri="{FF2B5EF4-FFF2-40B4-BE49-F238E27FC236}">
                <a16:creationId xmlns:a16="http://schemas.microsoft.com/office/drawing/2014/main" id="{A5F21D71-3A54-33BD-353D-19C6B7BB8572}"/>
              </a:ext>
            </a:extLst>
          </p:cNvPr>
          <p:cNvSpPr/>
          <p:nvPr/>
        </p:nvSpPr>
        <p:spPr>
          <a:xfrm>
            <a:off x="1343170" y="321270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12196D7-2EC3-6F76-2452-E683BCB7F103}"/>
              </a:ext>
            </a:extLst>
          </p:cNvPr>
          <p:cNvSpPr/>
          <p:nvPr/>
        </p:nvSpPr>
        <p:spPr>
          <a:xfrm>
            <a:off x="1633125" y="2966727"/>
            <a:ext cx="5920199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cs231n 6-7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공부</a:t>
            </a: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모서리가 둥근 직사각형 10">
            <a:extLst>
              <a:ext uri="{FF2B5EF4-FFF2-40B4-BE49-F238E27FC236}">
                <a16:creationId xmlns:a16="http://schemas.microsoft.com/office/drawing/2014/main" id="{7A151E6D-44A4-122D-2F42-68B800C2065A}"/>
              </a:ext>
            </a:extLst>
          </p:cNvPr>
          <p:cNvSpPr/>
          <p:nvPr/>
        </p:nvSpPr>
        <p:spPr>
          <a:xfrm>
            <a:off x="1343170" y="4022914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774FCA3-F520-F273-58A2-08D3106B0703}"/>
              </a:ext>
            </a:extLst>
          </p:cNvPr>
          <p:cNvSpPr/>
          <p:nvPr/>
        </p:nvSpPr>
        <p:spPr>
          <a:xfrm>
            <a:off x="1633125" y="3776934"/>
            <a:ext cx="8770049" cy="10591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VGG Net(Very Deep Convolutional Networks for Large-scale Image Recognition) 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리뷰 </a:t>
            </a: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모서리가 둥근 직사각형 10">
            <a:extLst>
              <a:ext uri="{FF2B5EF4-FFF2-40B4-BE49-F238E27FC236}">
                <a16:creationId xmlns:a16="http://schemas.microsoft.com/office/drawing/2014/main" id="{6EE49FF2-C547-4D87-A412-C5BA47858B1E}"/>
              </a:ext>
            </a:extLst>
          </p:cNvPr>
          <p:cNvSpPr/>
          <p:nvPr/>
        </p:nvSpPr>
        <p:spPr>
          <a:xfrm>
            <a:off x="1343170" y="5090874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6D5063-6A61-4942-9D64-CE92EB563C96}"/>
              </a:ext>
            </a:extLst>
          </p:cNvPr>
          <p:cNvSpPr/>
          <p:nvPr/>
        </p:nvSpPr>
        <p:spPr>
          <a:xfrm>
            <a:off x="1633125" y="4844894"/>
            <a:ext cx="7960580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94% on CIFAR-10 in 3.29 Seconds on a Single GPU </a:t>
            </a:r>
            <a:r>
              <a:rPr lang="ko-KR" altLang="en-US" sz="2200" dirty="0">
                <a:solidFill>
                  <a:srgbClr val="595959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논문 리뷰</a:t>
            </a: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946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한쪽 모서리가 잘린 사각형 5"/>
          <p:cNvSpPr/>
          <p:nvPr/>
        </p:nvSpPr>
        <p:spPr>
          <a:xfrm flipH="1">
            <a:off x="4557103" y="3470291"/>
            <a:ext cx="6448967" cy="1122034"/>
          </a:xfrm>
          <a:prstGeom prst="snip1Rect">
            <a:avLst>
              <a:gd name="adj" fmla="val 50000"/>
            </a:avLst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216000" rtlCol="0" anchor="ctr"/>
          <a:lstStyle/>
          <a:p>
            <a:pPr algn="ctr" latinLnBrk="0">
              <a:defRPr/>
            </a:pPr>
            <a:endParaRPr lang="en-US" altLang="ko-KR" sz="800" kern="0" dirty="0">
              <a:solidFill>
                <a:prstClr val="white"/>
              </a:solidFill>
            </a:endParaRPr>
          </a:p>
        </p:txBody>
      </p:sp>
      <p:cxnSp>
        <p:nvCxnSpPr>
          <p:cNvPr id="113" name="직선 연결선 112"/>
          <p:cNvCxnSpPr/>
          <p:nvPr/>
        </p:nvCxnSpPr>
        <p:spPr>
          <a:xfrm rot="18900000">
            <a:off x="2121767" y="3470291"/>
            <a:ext cx="6008914" cy="0"/>
          </a:xfrm>
          <a:prstGeom prst="line">
            <a:avLst/>
          </a:prstGeom>
          <a:ln>
            <a:solidFill>
              <a:srgbClr val="345F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각 삼각형 1"/>
          <p:cNvSpPr/>
          <p:nvPr/>
        </p:nvSpPr>
        <p:spPr>
          <a:xfrm rot="4195475">
            <a:off x="4406635" y="3307148"/>
            <a:ext cx="300935" cy="326285"/>
          </a:xfrm>
          <a:prstGeom prst="rtTriangle">
            <a:avLst/>
          </a:prstGeom>
          <a:solidFill>
            <a:srgbClr val="345F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E31630-8B0A-42D4-9D2A-2E3266D4584D}"/>
              </a:ext>
            </a:extLst>
          </p:cNvPr>
          <p:cNvSpPr txBox="1"/>
          <p:nvPr/>
        </p:nvSpPr>
        <p:spPr>
          <a:xfrm>
            <a:off x="5388686" y="3738920"/>
            <a:ext cx="478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777B633-AC45-3673-A181-8D0D0A12E2B9}"/>
              </a:ext>
            </a:extLst>
          </p:cNvPr>
          <p:cNvSpPr/>
          <p:nvPr/>
        </p:nvSpPr>
        <p:spPr>
          <a:xfrm>
            <a:off x="2965684" y="2998113"/>
            <a:ext cx="10262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400" dirty="0">
                <a:solidFill>
                  <a:srgbClr val="345FA6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정윤희</a:t>
            </a:r>
            <a:endParaRPr lang="en-US" altLang="ko-KR" sz="2400" dirty="0">
              <a:solidFill>
                <a:srgbClr val="345FA6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262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en-US" altLang="ko-KR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INDEX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모서리가 둥근 직사각형 10">
            <a:extLst>
              <a:ext uri="{FF2B5EF4-FFF2-40B4-BE49-F238E27FC236}">
                <a16:creationId xmlns:a16="http://schemas.microsoft.com/office/drawing/2014/main" id="{B5CEB340-5ED4-4E13-944B-95B25FF3BFB3}"/>
              </a:ext>
            </a:extLst>
          </p:cNvPr>
          <p:cNvSpPr/>
          <p:nvPr/>
        </p:nvSpPr>
        <p:spPr>
          <a:xfrm>
            <a:off x="3149624" y="2124535"/>
            <a:ext cx="1261007" cy="55714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01 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622130" y="1991200"/>
            <a:ext cx="4043695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과제 수행 사항</a:t>
            </a:r>
            <a:endParaRPr lang="en-US" altLang="ko-KR" sz="2800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4622130" y="3101683"/>
            <a:ext cx="4043695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개인 수행 사항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4622130" y="4266464"/>
            <a:ext cx="2728961" cy="676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향후 활동</a:t>
            </a:r>
          </a:p>
        </p:txBody>
      </p:sp>
      <p:sp>
        <p:nvSpPr>
          <p:cNvPr id="56" name="모서리가 둥근 직사각형 10">
            <a:extLst>
              <a:ext uri="{FF2B5EF4-FFF2-40B4-BE49-F238E27FC236}">
                <a16:creationId xmlns:a16="http://schemas.microsoft.com/office/drawing/2014/main" id="{530A289B-85A3-42EC-8A85-FB59D2D95762}"/>
              </a:ext>
            </a:extLst>
          </p:cNvPr>
          <p:cNvSpPr/>
          <p:nvPr/>
        </p:nvSpPr>
        <p:spPr>
          <a:xfrm>
            <a:off x="3149624" y="3255193"/>
            <a:ext cx="1261007" cy="55714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02 </a:t>
            </a:r>
          </a:p>
        </p:txBody>
      </p:sp>
      <p:sp>
        <p:nvSpPr>
          <p:cNvPr id="57" name="모서리가 둥근 직사각형 10">
            <a:extLst>
              <a:ext uri="{FF2B5EF4-FFF2-40B4-BE49-F238E27FC236}">
                <a16:creationId xmlns:a16="http://schemas.microsoft.com/office/drawing/2014/main" id="{9FD6A885-296A-4E2D-A066-E509B4DC8D23}"/>
              </a:ext>
            </a:extLst>
          </p:cNvPr>
          <p:cNvSpPr/>
          <p:nvPr/>
        </p:nvSpPr>
        <p:spPr>
          <a:xfrm>
            <a:off x="3149623" y="4385851"/>
            <a:ext cx="1261007" cy="55714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03 </a:t>
            </a:r>
          </a:p>
        </p:txBody>
      </p:sp>
    </p:spTree>
    <p:extLst>
      <p:ext uri="{BB962C8B-B14F-4D97-AF65-F5344CB8AC3E}">
        <p14:creationId xmlns:p14="http://schemas.microsoft.com/office/powerpoint/2010/main" val="3153181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84DAD8-566C-D2BC-0B04-E68222C6B1AE}"/>
              </a:ext>
            </a:extLst>
          </p:cNvPr>
          <p:cNvSpPr/>
          <p:nvPr/>
        </p:nvSpPr>
        <p:spPr>
          <a:xfrm>
            <a:off x="2173196" y="1165943"/>
            <a:ext cx="758811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기본적인 </a:t>
            </a:r>
            <a:r>
              <a:rPr lang="en-US" altLang="ko-KR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PyTorch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구조 이해 및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cs231n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내용 숙지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모서리가 둥근 직사각형 10">
            <a:extLst>
              <a:ext uri="{FF2B5EF4-FFF2-40B4-BE49-F238E27FC236}">
                <a16:creationId xmlns:a16="http://schemas.microsoft.com/office/drawing/2014/main" id="{F2613F74-1A50-0FFA-7F61-8E3AFF0E4AD3}"/>
              </a:ext>
            </a:extLst>
          </p:cNvPr>
          <p:cNvSpPr/>
          <p:nvPr/>
        </p:nvSpPr>
        <p:spPr>
          <a:xfrm>
            <a:off x="741075" y="1271451"/>
            <a:ext cx="1323935" cy="372052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수행사항</a:t>
            </a:r>
            <a:r>
              <a:rPr lang="en-US" altLang="ko-KR" sz="1600" b="1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8D44-B0B2-A6DC-F65B-E98197A0D03D}"/>
              </a:ext>
            </a:extLst>
          </p:cNvPr>
          <p:cNvSpPr/>
          <p:nvPr/>
        </p:nvSpPr>
        <p:spPr>
          <a:xfrm>
            <a:off x="1633125" y="2877695"/>
            <a:ext cx="5920199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B0807-F637-48A9-A785-1645440B8247}"/>
              </a:ext>
            </a:extLst>
          </p:cNvPr>
          <p:cNvSpPr txBox="1"/>
          <p:nvPr/>
        </p:nvSpPr>
        <p:spPr>
          <a:xfrm>
            <a:off x="7553324" y="6569652"/>
            <a:ext cx="5514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https://tutorials.pytorch.kr/beginner/introyt/introyt1_tutorial.html</a:t>
            </a:r>
          </a:p>
        </p:txBody>
      </p:sp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0878EF56-546F-40EC-969A-AD0B4B359B1A}"/>
              </a:ext>
            </a:extLst>
          </p:cNvPr>
          <p:cNvSpPr/>
          <p:nvPr/>
        </p:nvSpPr>
        <p:spPr>
          <a:xfrm>
            <a:off x="1343166" y="2075245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D0A40D-67EC-4C0B-BC71-78DFE1DD0AEE}"/>
              </a:ext>
            </a:extLst>
          </p:cNvPr>
          <p:cNvSpPr/>
          <p:nvPr/>
        </p:nvSpPr>
        <p:spPr>
          <a:xfrm>
            <a:off x="1633122" y="1829265"/>
            <a:ext cx="2938878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4DEB74-87CC-4601-9B55-767D7D50624F}"/>
              </a:ext>
            </a:extLst>
          </p:cNvPr>
          <p:cNvSpPr/>
          <p:nvPr/>
        </p:nvSpPr>
        <p:spPr>
          <a:xfrm>
            <a:off x="1633122" y="2311518"/>
            <a:ext cx="427438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파이썬 기반의 과학 계산을 위한 패키지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AACFD19-92F7-45ED-B5A7-FC046F4C62B1}"/>
              </a:ext>
            </a:extLst>
          </p:cNvPr>
          <p:cNvSpPr/>
          <p:nvPr/>
        </p:nvSpPr>
        <p:spPr>
          <a:xfrm>
            <a:off x="2065010" y="2770709"/>
            <a:ext cx="427438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Numpy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연산을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GPU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가속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4FD7E9F-FA83-4044-BC7B-1869C13DE3E1}"/>
              </a:ext>
            </a:extLst>
          </p:cNvPr>
          <p:cNvSpPr/>
          <p:nvPr/>
        </p:nvSpPr>
        <p:spPr>
          <a:xfrm>
            <a:off x="2065010" y="3203550"/>
            <a:ext cx="829417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Deep learning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연구에 있어서 개발을 좀 더 유연하고 빠르게 수행하도록 함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모서리가 둥근 직사각형 10">
            <a:extLst>
              <a:ext uri="{FF2B5EF4-FFF2-40B4-BE49-F238E27FC236}">
                <a16:creationId xmlns:a16="http://schemas.microsoft.com/office/drawing/2014/main" id="{F7FE2A3A-5CD2-4527-B652-CB925DB5B045}"/>
              </a:ext>
            </a:extLst>
          </p:cNvPr>
          <p:cNvSpPr/>
          <p:nvPr/>
        </p:nvSpPr>
        <p:spPr>
          <a:xfrm>
            <a:off x="1343166" y="3917225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F21BEF1-4A03-4DAD-8CDA-8CBCFEDC2F01}"/>
              </a:ext>
            </a:extLst>
          </p:cNvPr>
          <p:cNvSpPr/>
          <p:nvPr/>
        </p:nvSpPr>
        <p:spPr>
          <a:xfrm>
            <a:off x="1633122" y="3671245"/>
            <a:ext cx="3744994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 개념</a:t>
            </a:r>
            <a:endParaRPr lang="en-US" altLang="ko-KR" sz="2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741567F-A824-4333-9DD5-1CB71CD1197B}"/>
                  </a:ext>
                </a:extLst>
              </p:cNvPr>
              <p:cNvSpPr/>
              <p:nvPr/>
            </p:nvSpPr>
            <p:spPr>
              <a:xfrm>
                <a:off x="2065010" y="4132884"/>
                <a:ext cx="7959936" cy="5062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Tensor </a:t>
                </a: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클래스 </a:t>
                </a:r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smtClean="0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n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1</m:t>
                        </m:r>
                      </m:sub>
                    </m:sSub>
                    <m:r>
                      <a:rPr lang="en-US" altLang="ko-KR" sz="200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×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n</m:t>
                        </m:r>
                      </m:e>
                      <m:sub>
                        <m: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ea typeface="나눔스퀘어" panose="020B0600000101010101" pitchFamily="50" charset="-127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×</m:t>
                    </m:r>
                    <m:r>
                      <a:rPr lang="en-US" altLang="ko-KR" sz="200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ko-KR" sz="2000" i="1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×</m:t>
                    </m:r>
                    <m:sSub>
                      <m:sSubPr>
                        <m:ctrl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ko-KR" sz="2000" i="1">
                            <a:solidFill>
                              <a:prstClr val="black">
                                <a:lumMod val="65000"/>
                                <a:lumOff val="35000"/>
                              </a:prstClr>
                            </a:solidFill>
                            <a:latin typeface="Cambria Math" panose="02040503050406030204" pitchFamily="18" charset="0"/>
                            <a:ea typeface="나눔스퀘어" panose="020B0600000101010101" pitchFamily="50" charset="-127"/>
                          </a:rPr>
                          <m:t>d</m:t>
                        </m:r>
                      </m:sub>
                    </m:sSub>
                    <m:r>
                      <a:rPr lang="en-US" altLang="ko-KR" sz="2000" b="0" i="1" smtClean="0"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 </m:t>
                    </m:r>
                  </m:oMath>
                </a14:m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개의 숫자를 </a:t>
                </a:r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d</a:t>
                </a:r>
                <a:r>
                  <a:rPr lang="ko-KR" altLang="en-US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차원으로 정렬한 객체</a:t>
                </a:r>
                <a:r>
                  <a:rPr lang="en-US" altLang="ko-KR" sz="2000" dirty="0">
                    <a:solidFill>
                      <a:prstClr val="black">
                        <a:lumMod val="65000"/>
                        <a:lumOff val="35000"/>
                      </a:prst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</a:p>
            </p:txBody>
          </p:sp>
        </mc:Choice>
        <mc:Fallback>
          <p:sp>
            <p:nvSpPr>
              <p:cNvPr id="35" name="직사각형 34">
                <a:extLst>
                  <a:ext uri="{FF2B5EF4-FFF2-40B4-BE49-F238E27FC236}">
                    <a16:creationId xmlns:a16="http://schemas.microsoft.com/office/drawing/2014/main" id="{4741567F-A824-4333-9DD5-1CB71CD11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10" y="4132884"/>
                <a:ext cx="7959936" cy="506292"/>
              </a:xfrm>
              <a:prstGeom prst="rect">
                <a:avLst/>
              </a:prstGeom>
              <a:blipFill>
                <a:blip r:embed="rId3"/>
                <a:stretch>
                  <a:fillRect l="-689" b="-2168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직사각형 35">
            <a:extLst>
              <a:ext uri="{FF2B5EF4-FFF2-40B4-BE49-F238E27FC236}">
                <a16:creationId xmlns:a16="http://schemas.microsoft.com/office/drawing/2014/main" id="{D2A94C63-DE15-4227-80FB-51121871346B}"/>
              </a:ext>
            </a:extLst>
          </p:cNvPr>
          <p:cNvSpPr/>
          <p:nvPr/>
        </p:nvSpPr>
        <p:spPr>
          <a:xfrm>
            <a:off x="2065010" y="4552591"/>
            <a:ext cx="795993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Autograd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-&gt;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역전파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통한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미분값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자동 계산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567155A-32CA-4EEA-AC58-18313C25B067}"/>
              </a:ext>
            </a:extLst>
          </p:cNvPr>
          <p:cNvSpPr/>
          <p:nvPr/>
        </p:nvSpPr>
        <p:spPr>
          <a:xfrm>
            <a:off x="2065010" y="4991271"/>
            <a:ext cx="7959936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Module -&gt;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PyTorch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딥러닝 모델 구성하는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base class 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F4E37ADF-5CBE-42DE-88A9-599CAA2BB7E6}"/>
              </a:ext>
            </a:extLst>
          </p:cNvPr>
          <p:cNvSpPr/>
          <p:nvPr/>
        </p:nvSpPr>
        <p:spPr>
          <a:xfrm>
            <a:off x="3653040" y="5397444"/>
            <a:ext cx="488591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Input, Output, Forward, Backward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정의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4545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0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8" name="모서리가 둥근 직사각형 10">
            <a:extLst>
              <a:ext uri="{FF2B5EF4-FFF2-40B4-BE49-F238E27FC236}">
                <a16:creationId xmlns:a16="http://schemas.microsoft.com/office/drawing/2014/main" id="{ED638DA0-6A5F-2AAA-E0C6-52CAEB287FD3}"/>
              </a:ext>
            </a:extLst>
          </p:cNvPr>
          <p:cNvSpPr/>
          <p:nvPr/>
        </p:nvSpPr>
        <p:spPr>
          <a:xfrm>
            <a:off x="841365" y="2766317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5928D44-B0B2-A6DC-F65B-E98197A0D03D}"/>
              </a:ext>
            </a:extLst>
          </p:cNvPr>
          <p:cNvSpPr/>
          <p:nvPr/>
        </p:nvSpPr>
        <p:spPr>
          <a:xfrm>
            <a:off x="1131320" y="2193534"/>
            <a:ext cx="5920199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2200" dirty="0">
              <a:solidFill>
                <a:srgbClr val="595959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3B04276-067D-8F1F-4ADA-F68C03F082D6}"/>
              </a:ext>
            </a:extLst>
          </p:cNvPr>
          <p:cNvSpPr/>
          <p:nvPr/>
        </p:nvSpPr>
        <p:spPr>
          <a:xfrm>
            <a:off x="1131320" y="3071642"/>
            <a:ext cx="6216957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torch.utils.Dataset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클래스 상속받는 자식 클래스 생성 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3F8D99-1766-4DC6-9F67-4FC0B96F0452}"/>
              </a:ext>
            </a:extLst>
          </p:cNvPr>
          <p:cNvSpPr/>
          <p:nvPr/>
        </p:nvSpPr>
        <p:spPr>
          <a:xfrm>
            <a:off x="1131321" y="2520337"/>
            <a:ext cx="6536316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Custom Dataset (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형태로 데이터 가공하기 위함</a:t>
            </a: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4EF08A8-C0DB-4EF0-9DDC-F40D12F8839B}"/>
              </a:ext>
            </a:extLst>
          </p:cNvPr>
          <p:cNvSpPr/>
          <p:nvPr/>
        </p:nvSpPr>
        <p:spPr>
          <a:xfrm>
            <a:off x="1137038" y="3665707"/>
            <a:ext cx="6216957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세 가지 메소드 필요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EF7CF9C-2AD6-4765-8DEC-4BF4E2B636CE}"/>
              </a:ext>
            </a:extLst>
          </p:cNvPr>
          <p:cNvSpPr/>
          <p:nvPr/>
        </p:nvSpPr>
        <p:spPr>
          <a:xfrm>
            <a:off x="1132025" y="4175334"/>
            <a:ext cx="2234026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</a:t>
            </a:r>
            <a:r>
              <a:rPr lang="en-US" altLang="ko-KR" sz="2000" dirty="0" err="1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init</a:t>
            </a: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__(self, </a:t>
            </a:r>
            <a:r>
              <a:rPr lang="ko-KR" altLang="en-US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인수</a:t>
            </a: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DFE581D-5812-487E-8089-315931FF80E8}"/>
              </a:ext>
            </a:extLst>
          </p:cNvPr>
          <p:cNvSpPr/>
          <p:nvPr/>
        </p:nvSpPr>
        <p:spPr>
          <a:xfrm>
            <a:off x="1131318" y="5015711"/>
            <a:ext cx="1531182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</a:t>
            </a:r>
            <a:r>
              <a:rPr lang="en-US" altLang="ko-KR" sz="2000" dirty="0" err="1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len</a:t>
            </a: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__(self)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039BA95-04C8-4884-9360-7E7302331636}"/>
              </a:ext>
            </a:extLst>
          </p:cNvPr>
          <p:cNvSpPr/>
          <p:nvPr/>
        </p:nvSpPr>
        <p:spPr>
          <a:xfrm>
            <a:off x="1131317" y="5465582"/>
            <a:ext cx="2638087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</a:t>
            </a:r>
            <a:r>
              <a:rPr lang="en-US" altLang="ko-KR" sz="2000" dirty="0" err="1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getitem</a:t>
            </a: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__(self, </a:t>
            </a:r>
            <a:r>
              <a:rPr lang="en-US" altLang="ko-KR" sz="2000" dirty="0" err="1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idx</a:t>
            </a:r>
            <a:r>
              <a:rPr lang="en-US" altLang="ko-KR" sz="2000" dirty="0">
                <a:solidFill>
                  <a:srgbClr val="ED7D3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EBB9A08-7D34-4ACD-83F6-945D4B81201C}"/>
              </a:ext>
            </a:extLst>
          </p:cNvPr>
          <p:cNvSpPr/>
          <p:nvPr/>
        </p:nvSpPr>
        <p:spPr>
          <a:xfrm>
            <a:off x="3313953" y="4193591"/>
            <a:ext cx="6216957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</a:t>
            </a:r>
            <a:r>
              <a:rPr lang="ko-KR" altLang="en-US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(label, data, transform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등의 값들 초기화함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23915BB-4A90-4E9F-882E-A1FDD176E298}"/>
              </a:ext>
            </a:extLst>
          </p:cNvPr>
          <p:cNvSpPr/>
          <p:nvPr/>
        </p:nvSpPr>
        <p:spPr>
          <a:xfrm>
            <a:off x="2662500" y="5053401"/>
            <a:ext cx="6216957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 길이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샘플의 수 반환</a:t>
            </a:r>
            <a:endParaRPr lang="en-US" altLang="ko-KR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E15488D-6C2C-471F-87EC-A5C14629FE85}"/>
              </a:ext>
            </a:extLst>
          </p:cNvPr>
          <p:cNvSpPr/>
          <p:nvPr/>
        </p:nvSpPr>
        <p:spPr>
          <a:xfrm>
            <a:off x="3720092" y="5515406"/>
            <a:ext cx="6641433" cy="883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데이터셋에서 특정 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샘플 가져옴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en-US" altLang="ko-KR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idx</a:t>
            </a:r>
            <a:r>
              <a:rPr lang="ko-KR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해당하는 샘플을 정의한 형태로 변환해 돌려줌</a:t>
            </a: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25" name="모서리가 둥근 직사각형 10">
            <a:extLst>
              <a:ext uri="{FF2B5EF4-FFF2-40B4-BE49-F238E27FC236}">
                <a16:creationId xmlns:a16="http://schemas.microsoft.com/office/drawing/2014/main" id="{0878EF56-546F-40EC-969A-AD0B4B359B1A}"/>
              </a:ext>
            </a:extLst>
          </p:cNvPr>
          <p:cNvSpPr/>
          <p:nvPr/>
        </p:nvSpPr>
        <p:spPr>
          <a:xfrm>
            <a:off x="841361" y="1166161"/>
            <a:ext cx="180000" cy="180000"/>
          </a:xfrm>
          <a:prstGeom prst="ellipse">
            <a:avLst/>
          </a:prstGeom>
          <a:solidFill>
            <a:schemeClr val="bg1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0D0A40D-67EC-4C0B-BC71-78DFE1DD0AEE}"/>
              </a:ext>
            </a:extLst>
          </p:cNvPr>
          <p:cNvSpPr/>
          <p:nvPr/>
        </p:nvSpPr>
        <p:spPr>
          <a:xfrm>
            <a:off x="1131317" y="920181"/>
            <a:ext cx="2938878" cy="551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Dataset</a:t>
            </a:r>
            <a:r>
              <a:rPr lang="ko-KR" altLang="en-US" sz="22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 </a:t>
            </a:r>
            <a:r>
              <a:rPr lang="en-US" altLang="ko-KR" sz="2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Dataloader</a:t>
            </a:r>
            <a:endParaRPr lang="en-US" altLang="ko-KR" sz="22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94DEB74-87CC-4601-9B55-767D7D50624F}"/>
              </a:ext>
            </a:extLst>
          </p:cNvPr>
          <p:cNvSpPr/>
          <p:nvPr/>
        </p:nvSpPr>
        <p:spPr>
          <a:xfrm>
            <a:off x="1131320" y="1491021"/>
            <a:ext cx="892574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데이터의 샘플과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label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저장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세트를 미니배치 단위로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iterable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객체로 감쌈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47EEE03A-3A9B-4A32-BCB7-898CA9E6BC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894" y="3429000"/>
            <a:ext cx="3803275" cy="20918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EB05708-4C8A-4836-9E3B-AFBA27E5A02D}"/>
              </a:ext>
            </a:extLst>
          </p:cNvPr>
          <p:cNvSpPr/>
          <p:nvPr/>
        </p:nvSpPr>
        <p:spPr>
          <a:xfrm>
            <a:off x="1131320" y="1949780"/>
            <a:ext cx="8925749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Map-style dataset,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Iterable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-style dataset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구분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6992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D1E11-3148-864C-DBF5-07987D012050}"/>
              </a:ext>
            </a:extLst>
          </p:cNvPr>
          <p:cNvSpPr/>
          <p:nvPr/>
        </p:nvSpPr>
        <p:spPr>
          <a:xfrm>
            <a:off x="1143806" y="1018232"/>
            <a:ext cx="10066016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MNIST -&gt; 28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*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크기의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grayscale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이미지가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50,000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train, 10,000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test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구분된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set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숫자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0~9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까지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정답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class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구성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99052CE-1BDA-6814-EA48-EFE112D9C194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D4CF3E0-4C6E-4CA4-9655-00D6343E5D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72"/>
          <a:stretch/>
        </p:blipFill>
        <p:spPr>
          <a:xfrm>
            <a:off x="1143806" y="2188602"/>
            <a:ext cx="7488054" cy="365116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B6C8C54E-5EB8-40FA-89A8-669039550EB5}"/>
              </a:ext>
            </a:extLst>
          </p:cNvPr>
          <p:cNvSpPr/>
          <p:nvPr/>
        </p:nvSpPr>
        <p:spPr>
          <a:xfrm>
            <a:off x="4202902" y="3608605"/>
            <a:ext cx="553453" cy="255472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5483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0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595959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B0807-F637-48A9-A785-1645440B8247}"/>
              </a:ext>
            </a:extLst>
          </p:cNvPr>
          <p:cNvSpPr txBox="1"/>
          <p:nvPr/>
        </p:nvSpPr>
        <p:spPr>
          <a:xfrm>
            <a:off x="7553324" y="6569652"/>
            <a:ext cx="551497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https://tutorials.pytorch.kr/beginner/introyt/introyt1_tutorial.html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72877C1-8B48-4C56-A69C-73554E9645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67" y="1607673"/>
            <a:ext cx="7659169" cy="147658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7879115-BEA5-4343-81F2-52332F6E3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467" y="4708847"/>
            <a:ext cx="6108152" cy="4772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8E1662D-833F-4E80-9783-7B3625ED41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043" y="3376839"/>
            <a:ext cx="5239481" cy="103837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B8B36F8A-2A83-4B86-91B9-1DDB3DFC959F}"/>
              </a:ext>
            </a:extLst>
          </p:cNvPr>
          <p:cNvSpPr/>
          <p:nvPr/>
        </p:nvSpPr>
        <p:spPr>
          <a:xfrm>
            <a:off x="3475668" y="3405801"/>
            <a:ext cx="875323" cy="22651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D22DA0A7-1A52-4060-AA7D-C6B2784AAAC7}"/>
              </a:ext>
            </a:extLst>
          </p:cNvPr>
          <p:cNvSpPr/>
          <p:nvPr/>
        </p:nvSpPr>
        <p:spPr>
          <a:xfrm>
            <a:off x="4608370" y="3391628"/>
            <a:ext cx="619951" cy="22651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ED5EFC2-B0B7-4588-951F-1E57D8CE3D76}"/>
              </a:ext>
            </a:extLst>
          </p:cNvPr>
          <p:cNvSpPr/>
          <p:nvPr/>
        </p:nvSpPr>
        <p:spPr>
          <a:xfrm>
            <a:off x="4352998" y="3606574"/>
            <a:ext cx="965939" cy="190525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5C6992A6-4F3C-42F3-9B67-EE0404613E2D}"/>
              </a:ext>
            </a:extLst>
          </p:cNvPr>
          <p:cNvSpPr/>
          <p:nvPr/>
        </p:nvSpPr>
        <p:spPr>
          <a:xfrm>
            <a:off x="4170708" y="3768070"/>
            <a:ext cx="875323" cy="190525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66715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D1E11-3148-864C-DBF5-07987D012050}"/>
              </a:ext>
            </a:extLst>
          </p:cNvPr>
          <p:cNvSpPr/>
          <p:nvPr/>
        </p:nvSpPr>
        <p:spPr>
          <a:xfrm>
            <a:off x="1015068" y="973760"/>
            <a:ext cx="279730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Library import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99052CE-1BDA-6814-EA48-EFE112D9C194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4919CD3-1B84-4AAA-B512-94AADFB78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2" y="1680745"/>
            <a:ext cx="3772426" cy="1733792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6A179FA4-D4DD-4188-9869-ABC05607DDC0}"/>
              </a:ext>
            </a:extLst>
          </p:cNvPr>
          <p:cNvSpPr/>
          <p:nvPr/>
        </p:nvSpPr>
        <p:spPr>
          <a:xfrm>
            <a:off x="1779043" y="1927758"/>
            <a:ext cx="465394" cy="22651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70EEFAB-ADF9-49BD-8E95-FF44588531D4}"/>
              </a:ext>
            </a:extLst>
          </p:cNvPr>
          <p:cNvSpPr/>
          <p:nvPr/>
        </p:nvSpPr>
        <p:spPr>
          <a:xfrm>
            <a:off x="2244437" y="2321131"/>
            <a:ext cx="846858" cy="22651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7978874-AB1B-4BC0-B048-A42E0B879949}"/>
              </a:ext>
            </a:extLst>
          </p:cNvPr>
          <p:cNvSpPr/>
          <p:nvPr/>
        </p:nvSpPr>
        <p:spPr>
          <a:xfrm>
            <a:off x="4713206" y="1668622"/>
            <a:ext cx="556176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optim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가중치에 대한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error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값을 최소로 하기 위해 최적화 기법 사용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(SGD, Adam…)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8C1717E-233F-4CCA-8996-FDDDE5AB7268}"/>
              </a:ext>
            </a:extLst>
          </p:cNvPr>
          <p:cNvSpPr/>
          <p:nvPr/>
        </p:nvSpPr>
        <p:spPr>
          <a:xfrm>
            <a:off x="4713206" y="2639914"/>
            <a:ext cx="6139278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transforms: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위한 함수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형변환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norm…)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3BE46A4-FE91-4B0C-9C55-BFE34BD7D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52" y="3635187"/>
            <a:ext cx="8907189" cy="971292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064949A6-38FA-468C-B006-C4C04BA3E154}"/>
              </a:ext>
            </a:extLst>
          </p:cNvPr>
          <p:cNvSpPr/>
          <p:nvPr/>
        </p:nvSpPr>
        <p:spPr>
          <a:xfrm>
            <a:off x="2959523" y="3635187"/>
            <a:ext cx="1581055" cy="264996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2D61E49-35DD-4E0A-A646-F762B23F5075}"/>
              </a:ext>
            </a:extLst>
          </p:cNvPr>
          <p:cNvSpPr/>
          <p:nvPr/>
        </p:nvSpPr>
        <p:spPr>
          <a:xfrm>
            <a:off x="4631107" y="3501752"/>
            <a:ext cx="6139278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ImageNet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에 학습된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weight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불러옴</a:t>
            </a:r>
            <a:endParaRPr lang="en-US" altLang="ko-KR" sz="20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02D9F62-AA70-4FCA-8D1A-E86152426B6F}"/>
              </a:ext>
            </a:extLst>
          </p:cNvPr>
          <p:cNvSpPr/>
          <p:nvPr/>
        </p:nvSpPr>
        <p:spPr>
          <a:xfrm>
            <a:off x="7782845" y="6476332"/>
            <a:ext cx="6139278" cy="426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https://pytorch.org/vision/stable/models.html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986B90C-739C-4A85-88DD-1A7C496CECEB}"/>
              </a:ext>
            </a:extLst>
          </p:cNvPr>
          <p:cNvSpPr/>
          <p:nvPr/>
        </p:nvSpPr>
        <p:spPr>
          <a:xfrm>
            <a:off x="2823165" y="4089264"/>
            <a:ext cx="6852176" cy="264996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6A4CBA6-5277-4B5B-BDD3-5996F50D902D}"/>
              </a:ext>
            </a:extLst>
          </p:cNvPr>
          <p:cNvSpPr/>
          <p:nvPr/>
        </p:nvSpPr>
        <p:spPr>
          <a:xfrm>
            <a:off x="858151" y="5002882"/>
            <a:ext cx="6781901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- Conv2D(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채널 사이즈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쓰고자 하는 필터 개수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필터 크기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…)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782AC8-D693-4BE2-BD37-EFF16E686C24}"/>
              </a:ext>
            </a:extLst>
          </p:cNvPr>
          <p:cNvSpPr/>
          <p:nvPr/>
        </p:nvSpPr>
        <p:spPr>
          <a:xfrm>
            <a:off x="3189476" y="4363590"/>
            <a:ext cx="2320987" cy="211320"/>
          </a:xfrm>
          <a:prstGeom prst="rect">
            <a:avLst/>
          </a:prstGeom>
          <a:solidFill>
            <a:srgbClr val="FFC000">
              <a:alpha val="3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310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7D1E11-3148-864C-DBF5-07987D012050}"/>
              </a:ext>
            </a:extLst>
          </p:cNvPr>
          <p:cNvSpPr/>
          <p:nvPr/>
        </p:nvSpPr>
        <p:spPr>
          <a:xfrm>
            <a:off x="1015068" y="973760"/>
            <a:ext cx="2797300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Training</a:t>
            </a:r>
          </a:p>
        </p:txBody>
      </p:sp>
      <p:sp>
        <p:nvSpPr>
          <p:cNvPr id="4" name="모서리가 둥근 직사각형 10">
            <a:extLst>
              <a:ext uri="{FF2B5EF4-FFF2-40B4-BE49-F238E27FC236}">
                <a16:creationId xmlns:a16="http://schemas.microsoft.com/office/drawing/2014/main" id="{599052CE-1BDA-6814-EA48-EFE112D9C194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2B9E48-41F0-43A9-A180-201D2A720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5" y="2077385"/>
            <a:ext cx="5143764" cy="42789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1EC2D3A-E88F-40EC-8A69-BE4207CE1F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474" y="2456272"/>
            <a:ext cx="5630061" cy="28578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8C8308-B675-456B-A6F4-9FA9AB057E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465" y="1579991"/>
            <a:ext cx="4296375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41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6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26571" y="245835"/>
            <a:ext cx="11538857" cy="587461"/>
          </a:xfrm>
          <a:prstGeom prst="rect">
            <a:avLst/>
          </a:prstGeom>
          <a:solidFill>
            <a:srgbClr val="345FA6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latinLnBrk="0">
              <a:defRPr/>
            </a:pPr>
            <a:r>
              <a:rPr lang="ko-KR" altLang="en-US" sz="2800" b="1" i="1" kern="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과제 수행 사항</a:t>
            </a:r>
            <a:endParaRPr lang="en-US" altLang="ko-KR" sz="2800" kern="0" dirty="0">
              <a:solidFill>
                <a:prstClr val="white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26571" y="833296"/>
            <a:ext cx="11538857" cy="575619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dist="50800" dir="5400000" algn="ctr" rotWithShape="0">
              <a:schemeClr val="tx1"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5D78EB-A9AD-058D-D7B8-6BB67A1E2827}"/>
              </a:ext>
            </a:extLst>
          </p:cNvPr>
          <p:cNvSpPr/>
          <p:nvPr/>
        </p:nvSpPr>
        <p:spPr>
          <a:xfrm>
            <a:off x="1040235" y="1001013"/>
            <a:ext cx="4363038" cy="593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Model(ResNet-18)</a:t>
            </a:r>
          </a:p>
        </p:txBody>
      </p:sp>
      <p:sp>
        <p:nvSpPr>
          <p:cNvPr id="14" name="모서리가 둥근 직사각형 10">
            <a:extLst>
              <a:ext uri="{FF2B5EF4-FFF2-40B4-BE49-F238E27FC236}">
                <a16:creationId xmlns:a16="http://schemas.microsoft.com/office/drawing/2014/main" id="{9F08DC47-5067-6BB8-253D-217EC091FF24}"/>
              </a:ext>
            </a:extLst>
          </p:cNvPr>
          <p:cNvSpPr/>
          <p:nvPr/>
        </p:nvSpPr>
        <p:spPr>
          <a:xfrm>
            <a:off x="768152" y="1247003"/>
            <a:ext cx="180000" cy="180000"/>
          </a:xfrm>
          <a:prstGeom prst="ellipse">
            <a:avLst/>
          </a:prstGeom>
          <a:solidFill>
            <a:srgbClr val="345FA6"/>
          </a:solidFill>
          <a:ln w="25400">
            <a:solidFill>
              <a:srgbClr val="345F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050" b="1" dirty="0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F925BA3-E494-4445-B069-C904180AD25D}"/>
              </a:ext>
            </a:extLst>
          </p:cNvPr>
          <p:cNvSpPr/>
          <p:nvPr/>
        </p:nvSpPr>
        <p:spPr>
          <a:xfrm>
            <a:off x="1040235" y="1560393"/>
            <a:ext cx="10323492" cy="971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ResNet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18~152 layer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 설계되어 있으며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depth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 증가하였음에도 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VGG-16 / 19 </a:t>
            </a:r>
            <a:r>
              <a:rPr lang="ko-KR" altLang="en-US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모델보다 더 낮은 복잡성을 가지는 것이 특징</a:t>
            </a:r>
            <a:r>
              <a:rPr lang="en-US" altLang="ko-KR" sz="20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graphicFrame>
        <p:nvGraphicFramePr>
          <p:cNvPr id="11" name="표 18">
            <a:extLst>
              <a:ext uri="{FF2B5EF4-FFF2-40B4-BE49-F238E27FC236}">
                <a16:creationId xmlns:a16="http://schemas.microsoft.com/office/drawing/2014/main" id="{66F3F9C4-D252-4612-AAF0-3F5368889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506098"/>
              </p:ext>
            </p:extLst>
          </p:nvPr>
        </p:nvGraphicFramePr>
        <p:xfrm>
          <a:off x="1020164" y="3523310"/>
          <a:ext cx="5141637" cy="160601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229332">
                  <a:extLst>
                    <a:ext uri="{9D8B030D-6E8A-4147-A177-3AD203B41FA5}">
                      <a16:colId xmlns:a16="http://schemas.microsoft.com/office/drawing/2014/main" val="1065980160"/>
                    </a:ext>
                  </a:extLst>
                </a:gridCol>
                <a:gridCol w="2030292">
                  <a:extLst>
                    <a:ext uri="{9D8B030D-6E8A-4147-A177-3AD203B41FA5}">
                      <a16:colId xmlns:a16="http://schemas.microsoft.com/office/drawing/2014/main" val="3082597356"/>
                    </a:ext>
                  </a:extLst>
                </a:gridCol>
                <a:gridCol w="1882013">
                  <a:extLst>
                    <a:ext uri="{9D8B030D-6E8A-4147-A177-3AD203B41FA5}">
                      <a16:colId xmlns:a16="http://schemas.microsoft.com/office/drawing/2014/main" val="1725159354"/>
                    </a:ext>
                  </a:extLst>
                </a:gridCol>
              </a:tblGrid>
              <a:tr h="40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Batch size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9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Adam LR = 0.001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9D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chemeClr val="tx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SGD LR = 0.001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C9D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50803"/>
                  </a:ext>
                </a:extLst>
              </a:tr>
              <a:tr h="40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16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0.019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463361"/>
                  </a:ext>
                </a:extLst>
              </a:tr>
              <a:tr h="40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64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0.04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274883"/>
                  </a:ext>
                </a:extLst>
              </a:tr>
              <a:tr h="4015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256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 ExtraBold" panose="020B0600000101010101" pitchFamily="50" charset="-127"/>
                        <a:ea typeface="나눔스퀘어 ExtraBold" panose="020B0600000101010101" pitchFamily="50" charset="-127"/>
                      </a:endParaRPr>
                    </a:p>
                  </a:txBody>
                  <a:tcPr marL="81380" marR="81380" marT="40690" marB="406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0.017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solidFill>
                            <a:srgbClr val="595959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0.11</a:t>
                      </a:r>
                      <a:endParaRPr lang="ko-KR" altLang="en-US" sz="1600" dirty="0">
                        <a:solidFill>
                          <a:srgbClr val="595959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81380" marR="81380" marT="40690" marB="406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3208409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0B64BC9-6EE8-4CEF-8302-D3CEF9C55C38}"/>
              </a:ext>
            </a:extLst>
          </p:cNvPr>
          <p:cNvSpPr txBox="1"/>
          <p:nvPr/>
        </p:nvSpPr>
        <p:spPr>
          <a:xfrm>
            <a:off x="948152" y="5234749"/>
            <a:ext cx="40739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dirty="0"/>
              <a:t>https://inhovation97.tistory.com/32</a:t>
            </a: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CB045DE6-0743-4F88-BBD6-F5BD288E6C78}"/>
              </a:ext>
            </a:extLst>
          </p:cNvPr>
          <p:cNvGrpSpPr/>
          <p:nvPr/>
        </p:nvGrpSpPr>
        <p:grpSpPr>
          <a:xfrm>
            <a:off x="6475377" y="3091065"/>
            <a:ext cx="4930850" cy="2752374"/>
            <a:chOff x="6621001" y="2265046"/>
            <a:chExt cx="4930850" cy="2752374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EEC28AA-AD5E-4364-A5D0-D373E331B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1001" y="2265046"/>
              <a:ext cx="4930850" cy="2752374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07DCE21A-601A-415E-BF98-8E8218A9A2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0000"/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00" t="7259" r="2435" b="12697"/>
            <a:stretch/>
          </p:blipFill>
          <p:spPr>
            <a:xfrm>
              <a:off x="6980873" y="2462280"/>
              <a:ext cx="4382854" cy="2170193"/>
            </a:xfrm>
            <a:prstGeom prst="rect">
              <a:avLst/>
            </a:prstGeom>
          </p:spPr>
        </p:pic>
      </p:grp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23D74700-81AE-4F4D-8B17-9348A627E7C6}"/>
              </a:ext>
            </a:extLst>
          </p:cNvPr>
          <p:cNvSpPr/>
          <p:nvPr/>
        </p:nvSpPr>
        <p:spPr>
          <a:xfrm>
            <a:off x="1020164" y="2950129"/>
            <a:ext cx="1438792" cy="467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Epoch 10</a:t>
            </a:r>
          </a:p>
        </p:txBody>
      </p:sp>
    </p:spTree>
    <p:extLst>
      <p:ext uri="{BB962C8B-B14F-4D97-AF65-F5344CB8AC3E}">
        <p14:creationId xmlns:p14="http://schemas.microsoft.com/office/powerpoint/2010/main" val="663903273"/>
      </p:ext>
    </p:extLst>
  </p:cSld>
  <p:clrMapOvr>
    <a:masterClrMapping/>
  </p:clrMapOvr>
</p:sld>
</file>

<file path=ppt/theme/theme1.xml><?xml version="1.0" encoding="utf-8"?>
<a:theme xmlns:a="http://schemas.openxmlformats.org/drawingml/2006/main" name="3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8061</TotalTime>
  <Words>970</Words>
  <Application>Microsoft Office PowerPoint</Application>
  <PresentationFormat>와이드스크린</PresentationFormat>
  <Paragraphs>146</Paragraphs>
  <Slides>18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나눔스퀘어 Bold</vt:lpstr>
      <vt:lpstr>나눔스퀘어 ExtraBold</vt:lpstr>
      <vt:lpstr>맑은 고딕</vt:lpstr>
      <vt:lpstr>나눔스퀘어</vt:lpstr>
      <vt:lpstr>Cambria Math</vt:lpstr>
      <vt:lpstr>Arial</vt:lpstr>
      <vt:lpstr>30_Office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정윤희</cp:lastModifiedBy>
  <cp:revision>104</cp:revision>
  <dcterms:created xsi:type="dcterms:W3CDTF">2021-02-22T06:49:21Z</dcterms:created>
  <dcterms:modified xsi:type="dcterms:W3CDTF">2024-04-12T04:42:48Z</dcterms:modified>
</cp:coreProperties>
</file>